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2" r:id="rId4"/>
    <p:sldId id="258" r:id="rId5"/>
    <p:sldId id="261" r:id="rId6"/>
    <p:sldId id="260" r:id="rId7"/>
    <p:sldId id="263" r:id="rId8"/>
    <p:sldId id="271" r:id="rId9"/>
    <p:sldId id="274" r:id="rId10"/>
    <p:sldId id="272" r:id="rId11"/>
    <p:sldId id="273" r:id="rId12"/>
    <p:sldId id="268" r:id="rId13"/>
    <p:sldId id="264" r:id="rId14"/>
    <p:sldId id="265" r:id="rId15"/>
    <p:sldId id="266" r:id="rId16"/>
    <p:sldId id="276" r:id="rId17"/>
    <p:sldId id="269" r:id="rId18"/>
    <p:sldId id="270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/>
    <p:restoredTop sz="96197"/>
  </p:normalViewPr>
  <p:slideViewPr>
    <p:cSldViewPr snapToGrid="0" snapToObjects="1">
      <p:cViewPr varScale="1">
        <p:scale>
          <a:sx n="113" d="100"/>
          <a:sy n="113" d="100"/>
        </p:scale>
        <p:origin x="20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3/23/22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3/23/22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3/23/22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3/23/22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3/23/22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3/23/22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3/23/22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3/23/22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AD92-3246-6F40-81C9-A7098A1AA0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err="1">
                <a:cs typeface="Arial" panose="020B0604020202020204" pitchFamily="34" charset="0"/>
              </a:rPr>
              <a:t>VespAlert</a:t>
            </a:r>
            <a:endParaRPr lang="en-US" cap="none" dirty="0"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D17A0D-A1B7-0C4C-873A-1A60895FE7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23</a:t>
            </a:r>
            <a:r>
              <a:rPr lang="en-US" baseline="30000" dirty="0"/>
              <a:t>rd</a:t>
            </a:r>
            <a:r>
              <a:rPr lang="en-US" dirty="0"/>
              <a:t> March 2022</a:t>
            </a:r>
          </a:p>
        </p:txBody>
      </p:sp>
    </p:spTree>
    <p:extLst>
      <p:ext uri="{BB962C8B-B14F-4D97-AF65-F5344CB8AC3E}">
        <p14:creationId xmlns:p14="http://schemas.microsoft.com/office/powerpoint/2010/main" val="3638977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63752-6781-BA45-8EBD-71126DF69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Precision-recall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26648C1-1BD6-E048-B271-6F71D0130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376" y="1183191"/>
            <a:ext cx="6257544" cy="417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79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B8B6-AD89-3C41-8436-84086256D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 dirty="0"/>
              <a:t>F1-curve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15">
                <a:extLst>
                  <a:ext uri="{FF2B5EF4-FFF2-40B4-BE49-F238E27FC236}">
                    <a16:creationId xmlns:a16="http://schemas.microsoft.com/office/drawing/2014/main" id="{22BE6463-A710-6A85-C590-4EBC1A75F2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3244" y="2638044"/>
                <a:ext cx="3063765" cy="326320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i="1">
                    <a:latin typeface="Cambria Math" panose="02040503050406030204" pitchFamily="18" charset="0"/>
                  </a:rPr>
                  <a:t>Harmonic mean:</a:t>
                </a:r>
              </a:p>
              <a:p>
                <a:pPr marL="0" indent="0">
                  <a:buNone/>
                </a:pPr>
                <a:endParaRPr lang="en-GB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Content Placeholder 15">
                <a:extLst>
                  <a:ext uri="{FF2B5EF4-FFF2-40B4-BE49-F238E27FC236}">
                    <a16:creationId xmlns:a16="http://schemas.microsoft.com/office/drawing/2014/main" id="{22BE6463-A710-6A85-C590-4EBC1A75F2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3244" y="2638044"/>
                <a:ext cx="3063765" cy="3263206"/>
              </a:xfrm>
              <a:blipFill>
                <a:blip r:embed="rId2"/>
                <a:stretch>
                  <a:fillRect l="-1653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0D1845B5-AD45-D24F-A2B9-9A1AAFDCA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366" y="1354688"/>
            <a:ext cx="6227064" cy="415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2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EDED847-34F1-4353-AA83-1525E9E40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5476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34AB2-D0D9-9446-973E-980617109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599" y="4928136"/>
            <a:ext cx="7729728" cy="113440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Yolo: architecture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88F1233-79EA-7B45-9A00-6439E0CB2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8824" y="960118"/>
            <a:ext cx="6774351" cy="35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35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79281-0E41-C947-B19C-7C714438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YOLO</a:t>
            </a:r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50267170-1554-F745-BC99-D36D1A116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376" y="1707261"/>
            <a:ext cx="6257544" cy="312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90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8418D85-7167-9D41-8E92-8D91E2189641}"/>
              </a:ext>
            </a:extLst>
          </p:cNvPr>
          <p:cNvSpPr txBox="1">
            <a:spLocks/>
          </p:cNvSpPr>
          <p:nvPr/>
        </p:nvSpPr>
        <p:spPr bwMode="black">
          <a:xfrm>
            <a:off x="804672" y="964692"/>
            <a:ext cx="3849624" cy="1188720"/>
          </a:xfrm>
          <a:prstGeom prst="rect">
            <a:avLst/>
          </a:prstGeom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>
                <a:schemeClr val="accent2"/>
              </a:buClr>
            </a:pPr>
            <a:r>
              <a:rPr lang="en-US" dirty="0"/>
              <a:t>Box expansion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EC40125F-ACC2-6673-FABD-88910733A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38044"/>
            <a:ext cx="3849624" cy="31019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Top: fit-to-polygon </a:t>
            </a:r>
          </a:p>
          <a:p>
            <a:r>
              <a:rPr lang="en-US" dirty="0"/>
              <a:t>Bottom: 40% expansion</a:t>
            </a:r>
          </a:p>
        </p:txBody>
      </p:sp>
      <p:pic>
        <p:nvPicPr>
          <p:cNvPr id="20" name="Picture 19" descr="A picture containing text, metalware, screw&#10;&#10;Description automatically generated">
            <a:extLst>
              <a:ext uri="{FF2B5EF4-FFF2-40B4-BE49-F238E27FC236}">
                <a16:creationId xmlns:a16="http://schemas.microsoft.com/office/drawing/2014/main" id="{CEF38BC2-D53C-5342-AE21-A47FFDD08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" r="2" b="3398"/>
          <a:stretch/>
        </p:blipFill>
        <p:spPr>
          <a:xfrm>
            <a:off x="5452903" y="3429000"/>
            <a:ext cx="6739097" cy="3410712"/>
          </a:xfrm>
          <a:prstGeom prst="rect">
            <a:avLst/>
          </a:prstGeom>
        </p:spPr>
      </p:pic>
      <p:pic>
        <p:nvPicPr>
          <p:cNvPr id="18" name="Content Placeholder 17" descr="A picture containing text, metalware, screw&#10;&#10;Description automatically generated">
            <a:extLst>
              <a:ext uri="{FF2B5EF4-FFF2-40B4-BE49-F238E27FC236}">
                <a16:creationId xmlns:a16="http://schemas.microsoft.com/office/drawing/2014/main" id="{0F5DCBF8-73EE-D549-97FA-DFEBCB7A4D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1" r="2" b="3441"/>
          <a:stretch/>
        </p:blipFill>
        <p:spPr>
          <a:xfrm>
            <a:off x="5452903" y="18288"/>
            <a:ext cx="6739097" cy="3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37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8418D85-7167-9D41-8E92-8D91E2189641}"/>
              </a:ext>
            </a:extLst>
          </p:cNvPr>
          <p:cNvSpPr txBox="1">
            <a:spLocks/>
          </p:cNvSpPr>
          <p:nvPr/>
        </p:nvSpPr>
        <p:spPr bwMode="black">
          <a:xfrm>
            <a:off x="804672" y="964692"/>
            <a:ext cx="3849624" cy="1188720"/>
          </a:xfrm>
          <a:prstGeom prst="rect">
            <a:avLst/>
          </a:prstGeom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>
                <a:schemeClr val="accent2"/>
              </a:buClr>
            </a:pPr>
            <a:r>
              <a:rPr lang="en-US" dirty="0"/>
              <a:t>Box expansion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EC40125F-ACC2-6673-FABD-88910733A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38044"/>
            <a:ext cx="3849624" cy="31019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Top: fit-to-polygon </a:t>
            </a:r>
          </a:p>
          <a:p>
            <a:r>
              <a:rPr lang="en-US" dirty="0"/>
              <a:t>Bottom: 40% expansion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A picture containing text, green&#10;&#10;Description automatically generated">
            <a:extLst>
              <a:ext uri="{FF2B5EF4-FFF2-40B4-BE49-F238E27FC236}">
                <a16:creationId xmlns:a16="http://schemas.microsoft.com/office/drawing/2014/main" id="{1CB81B52-CF10-3045-883D-A30961B3D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8" r="2" b="474"/>
          <a:stretch/>
        </p:blipFill>
        <p:spPr>
          <a:xfrm>
            <a:off x="5453178" y="-2"/>
            <a:ext cx="6739097" cy="3410712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18520EF-41F4-5140-A853-B4F1458DC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65" r="2" b="1077"/>
          <a:stretch/>
        </p:blipFill>
        <p:spPr>
          <a:xfrm>
            <a:off x="5452903" y="3447288"/>
            <a:ext cx="6739097" cy="3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24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D1650-06DC-9B49-87D9-0B3FA6AA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Image augmentation</a:t>
            </a:r>
          </a:p>
        </p:txBody>
      </p:sp>
      <p:pic>
        <p:nvPicPr>
          <p:cNvPr id="5" name="Content Placeholder 4" descr="Graphical user interface, application, background pattern&#10;&#10;Description automatically generated">
            <a:extLst>
              <a:ext uri="{FF2B5EF4-FFF2-40B4-BE49-F238E27FC236}">
                <a16:creationId xmlns:a16="http://schemas.microsoft.com/office/drawing/2014/main" id="{1189C97A-27B3-2447-8B97-925E42A92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1581" y="640080"/>
            <a:ext cx="5263134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42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C381D0-C2D9-194A-8342-405BBDDB9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3" b="1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81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B1828-D61B-0349-AEF3-FC97773F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594153"/>
            <a:ext cx="4486656" cy="1231106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000">
                <a:solidFill>
                  <a:schemeClr val="tx1"/>
                </a:solidFill>
              </a:rPr>
              <a:t>Compare</a:t>
            </a:r>
            <a:br>
              <a:rPr lang="en-US" sz="3000">
                <a:solidFill>
                  <a:schemeClr val="tx1"/>
                </a:solidFill>
              </a:rPr>
            </a:br>
            <a:r>
              <a:rPr lang="en-US" sz="3000">
                <a:solidFill>
                  <a:schemeClr val="tx1"/>
                </a:solidFill>
              </a:rPr>
              <a:t>box size</a:t>
            </a:r>
          </a:p>
        </p:txBody>
      </p:sp>
      <p:pic>
        <p:nvPicPr>
          <p:cNvPr id="6" name="Content Placeholder 5" descr="Calendar&#10;&#10;Description automatically generated">
            <a:extLst>
              <a:ext uri="{FF2B5EF4-FFF2-40B4-BE49-F238E27FC236}">
                <a16:creationId xmlns:a16="http://schemas.microsoft.com/office/drawing/2014/main" id="{EEB782A5-7D5B-7747-AB20-3FE5F5C9A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907"/>
          <a:stretch/>
        </p:blipFill>
        <p:spPr>
          <a:xfrm>
            <a:off x="6005385" y="-213144"/>
            <a:ext cx="6186615" cy="695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62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A46B965-9384-A84D-A2BB-E79CC6D36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CB8A2-3949-0B4E-BFBC-8155D301F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Too good to be true?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46779-76CA-2E44-94A0-EC633E84C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4192" y="2826390"/>
            <a:ext cx="3723615" cy="1967409"/>
          </a:xfrm>
        </p:spPr>
        <p:txBody>
          <a:bodyPr>
            <a:normAutofit/>
          </a:bodyPr>
          <a:lstStyle/>
          <a:p>
            <a:r>
              <a:rPr lang="en-US" sz="2400" dirty="0"/>
              <a:t>Limited hornet specimens</a:t>
            </a:r>
          </a:p>
          <a:p>
            <a:r>
              <a:rPr lang="en-US" sz="2400" dirty="0"/>
              <a:t>Background resilience</a:t>
            </a:r>
          </a:p>
          <a:p>
            <a:r>
              <a:rPr lang="en-US" sz="2400" dirty="0"/>
              <a:t>Downscaling model size</a:t>
            </a:r>
          </a:p>
          <a:p>
            <a:r>
              <a:rPr lang="en-US" sz="2400" dirty="0"/>
              <a:t>Other unknown biases</a:t>
            </a:r>
          </a:p>
        </p:txBody>
      </p:sp>
    </p:spTree>
    <p:extLst>
      <p:ext uri="{BB962C8B-B14F-4D97-AF65-F5344CB8AC3E}">
        <p14:creationId xmlns:p14="http://schemas.microsoft.com/office/powerpoint/2010/main" val="1690577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A95F-2CA8-A242-BFDC-86125A1C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B4F10-3052-BE4A-AF4D-E4A0059E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228600" lvl="1" indent="0">
              <a:buNone/>
            </a:pPr>
            <a:r>
              <a:rPr lang="en-US" sz="2000" dirty="0"/>
              <a:t>Segmentation</a:t>
            </a:r>
          </a:p>
          <a:p>
            <a:pPr lvl="1"/>
            <a:r>
              <a:rPr lang="en-US" dirty="0"/>
              <a:t>Learn polygon masks directly</a:t>
            </a:r>
          </a:p>
          <a:p>
            <a:pPr lvl="1"/>
            <a:r>
              <a:rPr lang="en-US" dirty="0"/>
              <a:t>Mask R-CNN</a:t>
            </a:r>
          </a:p>
          <a:p>
            <a:pPr lvl="1"/>
            <a:r>
              <a:rPr lang="en-US" dirty="0"/>
              <a:t>State-of-the-art: Detectron2</a:t>
            </a:r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r>
              <a:rPr lang="en-US" sz="2000" dirty="0"/>
              <a:t>Bounding box object detection</a:t>
            </a:r>
          </a:p>
          <a:p>
            <a:pPr lvl="1"/>
            <a:r>
              <a:rPr lang="en-US" dirty="0"/>
              <a:t>Two stages: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/>
              <a:t>Object detection</a:t>
            </a:r>
          </a:p>
          <a:p>
            <a:pPr marL="800100" lvl="2" indent="-342900">
              <a:buFont typeface="+mj-lt"/>
              <a:buAutoNum type="arabicPeriod"/>
            </a:pPr>
            <a:r>
              <a:rPr lang="en-US" dirty="0"/>
              <a:t>Classification</a:t>
            </a:r>
          </a:p>
          <a:p>
            <a:pPr lvl="1"/>
            <a:r>
              <a:rPr lang="en-US" dirty="0"/>
              <a:t>Transfer learning from COCO</a:t>
            </a:r>
          </a:p>
          <a:p>
            <a:pPr lvl="1"/>
            <a:r>
              <a:rPr lang="en-US" dirty="0"/>
              <a:t>State-of-the-art:  YOLOv5</a:t>
            </a:r>
          </a:p>
        </p:txBody>
      </p:sp>
    </p:spTree>
    <p:extLst>
      <p:ext uri="{BB962C8B-B14F-4D97-AF65-F5344CB8AC3E}">
        <p14:creationId xmlns:p14="http://schemas.microsoft.com/office/powerpoint/2010/main" val="203953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2A9291-55AD-4DDC-8735-1BA5A1C98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AD7902-FFC4-8B42-8D04-6931684F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sz="4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Step 1: MASK r-cnn</a:t>
            </a:r>
          </a:p>
        </p:txBody>
      </p:sp>
    </p:spTree>
    <p:extLst>
      <p:ext uri="{BB962C8B-B14F-4D97-AF65-F5344CB8AC3E}">
        <p14:creationId xmlns:p14="http://schemas.microsoft.com/office/powerpoint/2010/main" val="230515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79281-0E41-C947-B19C-7C714438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Mask r-</a:t>
            </a:r>
            <a:r>
              <a:rPr lang="en-US" dirty="0" err="1"/>
              <a:t>cnn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6578287-C007-A942-B6BC-A9FD19926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376" y="1359165"/>
            <a:ext cx="6257544" cy="382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80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wall, kitchen appliance&#10;&#10;Description automatically generated">
            <a:extLst>
              <a:ext uri="{FF2B5EF4-FFF2-40B4-BE49-F238E27FC236}">
                <a16:creationId xmlns:a16="http://schemas.microsoft.com/office/drawing/2014/main" id="{B048AB28-9CF9-3D49-8B15-388832EDA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" b="53"/>
          <a:stretch/>
        </p:blipFill>
        <p:spPr>
          <a:xfrm>
            <a:off x="3" y="10"/>
            <a:ext cx="6099048" cy="3428990"/>
          </a:xfrm>
          <a:prstGeom prst="rect">
            <a:avLst/>
          </a:prstGeom>
        </p:spPr>
      </p:pic>
      <p:pic>
        <p:nvPicPr>
          <p:cNvPr id="9" name="Picture 8" descr="A picture containing kitchen appliance&#10;&#10;Description automatically generated">
            <a:extLst>
              <a:ext uri="{FF2B5EF4-FFF2-40B4-BE49-F238E27FC236}">
                <a16:creationId xmlns:a16="http://schemas.microsoft.com/office/drawing/2014/main" id="{8BC03F1B-EBF4-7D43-92D1-55E5A7305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"/>
          <a:stretch/>
        </p:blipFill>
        <p:spPr>
          <a:xfrm>
            <a:off x="6095995" y="4049"/>
            <a:ext cx="6095990" cy="3424951"/>
          </a:xfrm>
          <a:prstGeom prst="rect">
            <a:avLst/>
          </a:prstGeom>
        </p:spPr>
      </p:pic>
      <p:pic>
        <p:nvPicPr>
          <p:cNvPr id="7" name="Picture 6" descr="A picture containing indoor, white&#10;&#10;Description automatically generated">
            <a:extLst>
              <a:ext uri="{FF2B5EF4-FFF2-40B4-BE49-F238E27FC236}">
                <a16:creationId xmlns:a16="http://schemas.microsoft.com/office/drawing/2014/main" id="{65ADEF29-9D36-4843-A61B-C21442224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0" y="3429000"/>
            <a:ext cx="6095975" cy="3429000"/>
          </a:xfrm>
          <a:prstGeom prst="rect">
            <a:avLst/>
          </a:prstGeom>
        </p:spPr>
      </p:pic>
      <p:pic>
        <p:nvPicPr>
          <p:cNvPr id="11" name="Picture 10" descr="A picture containing wall, dirty&#10;&#10;Description automatically generated">
            <a:extLst>
              <a:ext uri="{FF2B5EF4-FFF2-40B4-BE49-F238E27FC236}">
                <a16:creationId xmlns:a16="http://schemas.microsoft.com/office/drawing/2014/main" id="{800C6C47-087B-E24A-9121-0EFC71CB4C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6096010" y="3429000"/>
            <a:ext cx="6095990" cy="3429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F12F4CA-585E-E24A-ADC3-63C54EF0D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633" y="3018263"/>
            <a:ext cx="4826693" cy="821473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Mask r-</a:t>
            </a:r>
            <a:r>
              <a:rPr lang="en-US"/>
              <a:t>cnn</a:t>
            </a:r>
            <a:r>
              <a:rPr lang="en-US" dirty="0"/>
              <a:t>: results</a:t>
            </a:r>
          </a:p>
        </p:txBody>
      </p:sp>
    </p:spTree>
    <p:extLst>
      <p:ext uri="{BB962C8B-B14F-4D97-AF65-F5344CB8AC3E}">
        <p14:creationId xmlns:p14="http://schemas.microsoft.com/office/powerpoint/2010/main" val="1702055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94FC8-78CF-C04B-A8F0-02D43D6EA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Mask r-</a:t>
            </a:r>
            <a:r>
              <a:rPr lang="en-US"/>
              <a:t>cnn</a:t>
            </a:r>
            <a:r>
              <a:rPr lang="en-US" dirty="0"/>
              <a:t>: results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12B9E8A-F0A3-C943-85E8-A67FE009E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0452" y="1886606"/>
            <a:ext cx="5925312" cy="277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03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6C2A9291-55AD-4DDC-8735-1BA5A1C98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AD7902-FFC4-8B42-8D04-6931684FC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542604"/>
            <a:ext cx="8686800" cy="177279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wrap="square" lIns="182880" tIns="182880" rIns="182880" bIns="182880" rtlCol="0" anchor="ctr" anchorCtr="1">
            <a:normAutofit/>
          </a:bodyPr>
          <a:lstStyle/>
          <a:p>
            <a:r>
              <a:rPr lang="en-US" sz="4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Step 2: yolo</a:t>
            </a:r>
          </a:p>
        </p:txBody>
      </p:sp>
    </p:spTree>
    <p:extLst>
      <p:ext uri="{BB962C8B-B14F-4D97-AF65-F5344CB8AC3E}">
        <p14:creationId xmlns:p14="http://schemas.microsoft.com/office/powerpoint/2010/main" val="81461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F7DEA-16A5-DE42-9737-6E6190DD1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16350"/>
            <a:ext cx="3849624" cy="11887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Yolo: results</a:t>
            </a:r>
          </a:p>
        </p:txBody>
      </p:sp>
      <p:pic>
        <p:nvPicPr>
          <p:cNvPr id="5" name="Content Placeholder 4" descr="A picture containing green&#10;&#10;Description automatically generated">
            <a:extLst>
              <a:ext uri="{FF2B5EF4-FFF2-40B4-BE49-F238E27FC236}">
                <a16:creationId xmlns:a16="http://schemas.microsoft.com/office/drawing/2014/main" id="{AACF6668-0309-2E47-A57B-82B214E3A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68" r="2" b="2659"/>
          <a:stretch/>
        </p:blipFill>
        <p:spPr>
          <a:xfrm>
            <a:off x="5453178" y="-2"/>
            <a:ext cx="6739097" cy="3410712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B9FBFB9-8FE8-6644-A64E-BF3BB6A9C5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9" r="2" b="2697"/>
          <a:stretch/>
        </p:blipFill>
        <p:spPr>
          <a:xfrm>
            <a:off x="5452903" y="3447288"/>
            <a:ext cx="6739097" cy="3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6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Picture 686">
            <a:extLst>
              <a:ext uri="{FF2B5EF4-FFF2-40B4-BE49-F238E27FC236}">
                <a16:creationId xmlns:a16="http://schemas.microsoft.com/office/drawing/2014/main" id="{92C12772-591E-414D-8275-9C22DAB75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45" y="0"/>
            <a:ext cx="1221009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4741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427</TotalTime>
  <Words>110</Words>
  <Application>Microsoft Macintosh PowerPoint</Application>
  <PresentationFormat>Widescreen</PresentationFormat>
  <Paragraphs>43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Cambria Math</vt:lpstr>
      <vt:lpstr>Gill Sans MT</vt:lpstr>
      <vt:lpstr>Parcel</vt:lpstr>
      <vt:lpstr>VespAlert</vt:lpstr>
      <vt:lpstr>MOdels</vt:lpstr>
      <vt:lpstr>Step 1: MASK r-cnn</vt:lpstr>
      <vt:lpstr>Mask r-cnn</vt:lpstr>
      <vt:lpstr>Mask r-cnn: results</vt:lpstr>
      <vt:lpstr>Mask r-cnn: results</vt:lpstr>
      <vt:lpstr>Step 2: yolo</vt:lpstr>
      <vt:lpstr>Yolo: results</vt:lpstr>
      <vt:lpstr>PowerPoint Presentation</vt:lpstr>
      <vt:lpstr>Precision-recall</vt:lpstr>
      <vt:lpstr>F1-curve</vt:lpstr>
      <vt:lpstr>Yolo: architecture</vt:lpstr>
      <vt:lpstr>YOLO</vt:lpstr>
      <vt:lpstr>PowerPoint Presentation</vt:lpstr>
      <vt:lpstr>PowerPoint Presentation</vt:lpstr>
      <vt:lpstr>Image augmentation</vt:lpstr>
      <vt:lpstr>PowerPoint Presentation</vt:lpstr>
      <vt:lpstr>Compare box size</vt:lpstr>
      <vt:lpstr>Too good to be true?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VespAlert</dc:title>
  <dc:creator>Corbett, Andrew</dc:creator>
  <cp:lastModifiedBy>Corbett, Andrew</cp:lastModifiedBy>
  <cp:revision>5</cp:revision>
  <dcterms:created xsi:type="dcterms:W3CDTF">2022-03-21T09:30:26Z</dcterms:created>
  <dcterms:modified xsi:type="dcterms:W3CDTF">2022-03-23T13:21:45Z</dcterms:modified>
</cp:coreProperties>
</file>